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3"/>
    <p:restoredTop sz="94699"/>
  </p:normalViewPr>
  <p:slideViewPr>
    <p:cSldViewPr snapToGrid="0" snapToObjects="1">
      <p:cViewPr varScale="1">
        <p:scale>
          <a:sx n="164" d="100"/>
          <a:sy n="164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BA4B-15A6-5648-AC71-554F110CB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34F37-6F7D-7846-938C-759B8C7EB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D677B-11FA-1A41-9CCC-783F7F13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B8605-79F6-8E40-BFC6-993A748A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07BFF-2562-FA4B-A0E3-5B77AF42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1625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6DC3-7DBB-184F-A76A-882FFBEB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6AC40-65EF-CC44-842A-EE362FEB1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711A7-7642-074E-BE61-51053B38F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0D098-F8A2-9C44-9E20-757DAAD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F85D-A5A2-1D4B-9EFA-D66371A8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09939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C2228-8C10-6644-9607-03A3D3AFB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2BFBB-F53F-1D40-8F21-9802116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17398-EB16-A84C-8CCA-C74D61D3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FC973-FC81-A044-9630-ED6638E4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879D9-6938-1A4A-B13C-D8FD59A0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1349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C73C-AE87-384C-8897-3189A2D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D554-D829-8243-932E-8866AB34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542E3-F76A-574E-BCA2-BB8BD415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18E-2C08-D443-B0DE-DBA91D30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95BD-ED02-0A4B-878A-0B40F2EF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6393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8FE7-7655-D541-A80D-21BB021CB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8B055-CDB1-5B4F-AA56-49B27FA1A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3D359-BD8C-D948-A0D7-37911E26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7C039-5D59-B84A-83A5-74414573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C4E2C-1915-7848-858E-9B702568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9627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3C1A-D266-044C-ACC1-59D2F74F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8DB73-EAB9-4A4A-A68B-769228CF8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09132-DB1A-6546-B731-ADCE6A81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09331-26B3-3E4A-AFEA-3BE1F22B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8127B-A503-5946-9BED-4366A635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7755E-5830-5F49-8C6D-F76FF513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54776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AA8E-6855-9D47-91D1-439A004A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F6E55-F0DF-1E4C-A07A-4FB51AE6D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4C125-DC66-B846-AB3A-CC151EE5C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D28F1-9E4D-5E47-9EA1-9C8E7C042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63A4C-C66F-CD48-9031-1557C6EC3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68B64-0269-9344-9D5B-37D0A903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87EC3-F494-4841-A3CD-109B7EB1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034A7B-14FA-FC45-B077-00FF153B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22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C04E-1D05-4F45-82BC-6AF52CB2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6110B-DD39-0243-BA2E-99FFC0FA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D6629-E8FC-544C-B4EC-611E3482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1BD3A-65E4-E746-8D47-35486624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43724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55405-DA78-0A4C-8BA1-BE0F2A58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47964-038C-7540-A549-19C98CFD3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51C21-6053-F34E-841B-3D6F6059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7304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5F35-FB25-AA41-B150-06F18636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0F9EE-FEF2-FC4F-8E09-5FFE452CA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02E44-55E3-F04D-9B62-EF36A3268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5B2DB-2DA1-914D-A302-3AA52867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DB2AD-BA24-1742-AE70-F93BC787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FC035-2F79-0D4A-A050-5A66BAF6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3140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0B75-7AF9-994E-993F-88D2E96F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4AA423-C64A-0747-BC61-B8E7BF3DA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A116A-8841-EA40-83CB-CD79C02C7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FACD3-BB33-9749-85C2-BABF5E123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023A3-A8F0-9B4D-ACF2-EE4FDD73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4A268-EDC3-A647-BE10-B52F0DA4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4136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7C9348-C194-C44B-8B70-4047C9C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59977-E86F-874A-8040-93C37B411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BD53-5563-6746-8C2B-982BD09E7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92DD6-DF95-B946-85CD-C62F704CA025}" type="datetimeFigureOut">
              <a:rPr lang="en-CZ" smtClean="0"/>
              <a:t>10.01.2022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14F24-5B47-CE4C-B313-43E025A8E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0156-AAA5-3E4C-A2F5-394457936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DFBA3-B0AF-304D-ACDB-BE7815B92D9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172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Perceptual-Computing-Lab/openpose" TargetMode="External"/><Relationship Id="rId2" Type="http://schemas.openxmlformats.org/officeDocument/2006/relationships/hyperlink" Target="https://github.com/Hzzone/pytorch-openpo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DC74-6F42-E740-9A8F-667E82FF1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671" y="1869926"/>
            <a:ext cx="4385187" cy="1743740"/>
          </a:xfrm>
        </p:spPr>
        <p:txBody>
          <a:bodyPr>
            <a:normAutofit/>
          </a:bodyPr>
          <a:lstStyle/>
          <a:p>
            <a:r>
              <a:rPr lang="en-GB" sz="5400" b="1" dirty="0">
                <a:effectLst/>
              </a:rPr>
              <a:t>Pepper</a:t>
            </a:r>
            <a:br>
              <a:rPr lang="en-GB" sz="5400" b="1" dirty="0">
                <a:effectLst/>
              </a:rPr>
            </a:br>
            <a:r>
              <a:rPr lang="en-GB" sz="5400" b="1" dirty="0">
                <a:effectLst/>
              </a:rPr>
              <a:t>Pose Mirroring</a:t>
            </a:r>
            <a:endParaRPr lang="en-CZ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AA246-FDA9-1642-9DE5-E9ED55DE9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846" y="3998334"/>
            <a:ext cx="3716593" cy="984802"/>
          </a:xfrm>
        </p:spPr>
        <p:txBody>
          <a:bodyPr>
            <a:normAutofit fontScale="92500" lnSpcReduction="10000"/>
          </a:bodyPr>
          <a:lstStyle/>
          <a:p>
            <a:r>
              <a:rPr lang="en-GB" sz="1800" dirty="0" err="1">
                <a:effectLst/>
              </a:rPr>
              <a:t>Tomáš</a:t>
            </a:r>
            <a:r>
              <a:rPr lang="en-GB" sz="1800" dirty="0">
                <a:effectLst/>
              </a:rPr>
              <a:t> </a:t>
            </a:r>
            <a:r>
              <a:rPr lang="en-GB" sz="1800" dirty="0" err="1">
                <a:effectLst/>
              </a:rPr>
              <a:t>Trejdl</a:t>
            </a:r>
            <a:r>
              <a:rPr lang="en-GB" sz="1800" dirty="0">
                <a:effectLst/>
              </a:rPr>
              <a:t>, </a:t>
            </a:r>
            <a:r>
              <a:rPr lang="en-GB" sz="1800" dirty="0" err="1">
                <a:effectLst/>
              </a:rPr>
              <a:t>Vojtěch</a:t>
            </a:r>
            <a:r>
              <a:rPr lang="en-GB" sz="1800" dirty="0">
                <a:effectLst/>
              </a:rPr>
              <a:t> </a:t>
            </a:r>
            <a:r>
              <a:rPr lang="en-GB" sz="1800" dirty="0" err="1">
                <a:effectLst/>
              </a:rPr>
              <a:t>Tilhon</a:t>
            </a:r>
            <a:endParaRPr lang="en-GB" sz="1800" dirty="0">
              <a:effectLst/>
            </a:endParaRPr>
          </a:p>
          <a:p>
            <a:endParaRPr lang="en-GB" sz="1800" dirty="0"/>
          </a:p>
          <a:p>
            <a:r>
              <a:rPr lang="en-GB" sz="1800" dirty="0">
                <a:effectLst/>
              </a:rPr>
              <a:t>KSY 2021/22, FEL ČVUT</a:t>
            </a:r>
          </a:p>
        </p:txBody>
      </p:sp>
      <p:pic>
        <p:nvPicPr>
          <p:cNvPr id="13" name="Picture 12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38D6C570-0CE0-4B44-B785-FFAE6319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33" y="1372357"/>
            <a:ext cx="1708053" cy="3995447"/>
          </a:xfrm>
          <a:prstGeom prst="rect">
            <a:avLst/>
          </a:prstGeom>
        </p:spPr>
      </p:pic>
      <p:pic>
        <p:nvPicPr>
          <p:cNvPr id="15" name="Picture 14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3D441BC8-64A5-C64A-B634-A0DC2FB9A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160" y="1372356"/>
            <a:ext cx="1708053" cy="3995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B7751F-15EA-F245-8B54-401590EC221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8A5B1-4E06-A749-9C4B-42DDC9DAF13C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97523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A924-6E5F-344E-A3C4-0C019E52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7D69D-F1A4-644E-B190-CB84D0796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3502" cy="4351338"/>
          </a:xfrm>
        </p:spPr>
        <p:txBody>
          <a:bodyPr>
            <a:normAutofit/>
          </a:bodyPr>
          <a:lstStyle/>
          <a:p>
            <a:r>
              <a:rPr lang="en-CZ" dirty="0"/>
              <a:t>Using a single 2D RGB camera</a:t>
            </a:r>
          </a:p>
          <a:p>
            <a:r>
              <a:rPr lang="en-CZ" dirty="0"/>
              <a:t>For the purpose of mirroring the pose on a robot, kinematic estimation is good enough</a:t>
            </a:r>
          </a:p>
          <a:p>
            <a:r>
              <a:rPr lang="en-CZ" dirty="0"/>
              <a:t>Keypoint map directly to robot’s joints</a:t>
            </a:r>
          </a:p>
          <a:p>
            <a:pPr marL="0" indent="0">
              <a:buNone/>
            </a:pPr>
            <a:br>
              <a:rPr lang="en-CZ" dirty="0"/>
            </a:br>
            <a:endParaRPr lang="en-CZ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EDCE45-3466-4E47-B630-DE939DAC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8" y="1414803"/>
            <a:ext cx="5663502" cy="402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42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6EAE-6F92-9C4E-9E39-8F1D0FA9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4A72B-90F8-8141-9690-DF0848590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7773" cy="4351338"/>
          </a:xfrm>
        </p:spPr>
        <p:txBody>
          <a:bodyPr/>
          <a:lstStyle/>
          <a:p>
            <a:r>
              <a:rPr lang="en-GB" dirty="0" err="1">
                <a:hlinkClick r:id="rId2"/>
              </a:rPr>
              <a:t>pytorch-openpose</a:t>
            </a:r>
            <a:endParaRPr lang="en-GB" dirty="0"/>
          </a:p>
          <a:p>
            <a:pPr lvl="1"/>
            <a:r>
              <a:rPr lang="en-GB" dirty="0"/>
              <a:t>o</a:t>
            </a:r>
            <a:r>
              <a:rPr lang="en-CZ" dirty="0"/>
              <a:t>pen-source implementation of </a:t>
            </a:r>
            <a:r>
              <a:rPr lang="en-CZ" dirty="0">
                <a:hlinkClick r:id="rId3"/>
              </a:rPr>
              <a:t>OpenPose</a:t>
            </a:r>
            <a:endParaRPr lang="en-CZ" dirty="0"/>
          </a:p>
          <a:p>
            <a:r>
              <a:rPr lang="en-CZ" dirty="0"/>
              <a:t>Body pose is estimated by 18 keypoints</a:t>
            </a:r>
          </a:p>
          <a:p>
            <a:r>
              <a:rPr lang="en-CZ" dirty="0"/>
              <a:t>Each hand is estimated </a:t>
            </a:r>
            <a:r>
              <a:rPr lang="en-CZ"/>
              <a:t>by 21 keypoints</a:t>
            </a:r>
            <a:endParaRPr lang="en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E4A464-6D48-6540-AF10-ECA94B60F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73" y="1253331"/>
            <a:ext cx="66466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01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1E5-BDBF-5347-92C4-E400A949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Transforming pose to commands for Pepper</a:t>
            </a:r>
            <a:endParaRPr lang="en-CZ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8491-DC65-7742-8DA7-1E0117E4C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22824"/>
            <a:ext cx="10515600" cy="4313077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D95CAB-2DF6-8746-A54B-8C101FDFA9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97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Z" dirty="0"/>
              <a:t>We assume the person is only moving in a 2D plane in parallel with his/her shoulders</a:t>
            </a:r>
          </a:p>
          <a:p>
            <a:r>
              <a:rPr lang="en-CZ" dirty="0"/>
              <a:t>We calculate the angle between arm segments in radians and tell Pepper to move his arms to that angle</a:t>
            </a:r>
          </a:p>
        </p:txBody>
      </p:sp>
    </p:spTree>
    <p:extLst>
      <p:ext uri="{BB962C8B-B14F-4D97-AF65-F5344CB8AC3E}">
        <p14:creationId xmlns:p14="http://schemas.microsoft.com/office/powerpoint/2010/main" val="70288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03CB-1314-BD45-8F13-D8130C95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Controlling Pepper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A6DD24E-CE4F-C740-9E3A-EFB034AB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3786" y="2929130"/>
            <a:ext cx="3554745" cy="3563745"/>
          </a:xfr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9405854-6443-804C-8C57-B36E4664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818" y="2728250"/>
            <a:ext cx="3631993" cy="37854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02BD1F5-C436-6D47-B452-77D570384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17" y="2929030"/>
            <a:ext cx="3333622" cy="3563845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80292EF-5FCC-E049-9C33-ED9C5CD74DA2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1026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Z" dirty="0"/>
              <a:t>Available commands:</a:t>
            </a:r>
          </a:p>
          <a:p>
            <a:pPr lvl="2"/>
            <a:r>
              <a:rPr lang="en-CZ" dirty="0"/>
              <a:t>Move joint by angle</a:t>
            </a:r>
          </a:p>
          <a:p>
            <a:pPr lvl="2"/>
            <a:r>
              <a:rPr lang="en-CZ" dirty="0"/>
              <a:t>Open / close hand</a:t>
            </a:r>
          </a:p>
        </p:txBody>
      </p:sp>
    </p:spTree>
    <p:extLst>
      <p:ext uri="{BB962C8B-B14F-4D97-AF65-F5344CB8AC3E}">
        <p14:creationId xmlns:p14="http://schemas.microsoft.com/office/powerpoint/2010/main" val="329648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A845-FE7C-124A-8B8A-B6AB5DEA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Demo</a:t>
            </a:r>
          </a:p>
        </p:txBody>
      </p:sp>
      <p:pic>
        <p:nvPicPr>
          <p:cNvPr id="7" name="My Movie" descr="My Movie">
            <a:hlinkClick r:id="" action="ppaction://media"/>
            <a:extLst>
              <a:ext uri="{FF2B5EF4-FFF2-40B4-BE49-F238E27FC236}">
                <a16:creationId xmlns:a16="http://schemas.microsoft.com/office/drawing/2014/main" id="{3FA70F36-0C77-0148-BFF6-5C2BD11773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3113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A0D5-0A8C-364D-8022-E658408B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CZ" sz="3800" dirty="0"/>
              <a:t>Demo</a:t>
            </a:r>
          </a:p>
        </p:txBody>
      </p:sp>
      <p:pic>
        <p:nvPicPr>
          <p:cNvPr id="5" name="IMG_0510.MOV" descr="IMG_0510.MOV">
            <a:hlinkClick r:id="" action="ppaction://media"/>
            <a:extLst>
              <a:ext uri="{FF2B5EF4-FFF2-40B4-BE49-F238E27FC236}">
                <a16:creationId xmlns:a16="http://schemas.microsoft.com/office/drawing/2014/main" id="{F859D06A-41B0-974D-A76F-151B57462E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524" y="2443162"/>
            <a:ext cx="5575731" cy="3136227"/>
          </a:xfrm>
        </p:spPr>
      </p:pic>
      <p:pic>
        <p:nvPicPr>
          <p:cNvPr id="4" name="IMG_0511.MOV" descr="IMG_0511.MOV">
            <a:hlinkClick r:id="" action="ppaction://media"/>
            <a:extLst>
              <a:ext uri="{FF2B5EF4-FFF2-40B4-BE49-F238E27FC236}">
                <a16:creationId xmlns:a16="http://schemas.microsoft.com/office/drawing/2014/main" id="{917D333E-327F-9749-A298-6E109109CA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75501" y="0"/>
            <a:ext cx="3857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125</Words>
  <Application>Microsoft Macintosh PowerPoint</Application>
  <PresentationFormat>Widescreen</PresentationFormat>
  <Paragraphs>23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Pepper Pose Mirroring</vt:lpstr>
      <vt:lpstr>Pose estimation</vt:lpstr>
      <vt:lpstr>Pose estimation</vt:lpstr>
      <vt:lpstr>Transforming pose to commands for Pepper</vt:lpstr>
      <vt:lpstr>Controlling Pepper</vt:lpstr>
      <vt:lpstr>Demo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Pepper Pose Mirroring</dc:title>
  <dc:creator>Tomáš Trejdl</dc:creator>
  <cp:lastModifiedBy>Tomáš Trejdl</cp:lastModifiedBy>
  <cp:revision>3</cp:revision>
  <dcterms:created xsi:type="dcterms:W3CDTF">2022-01-10T12:43:06Z</dcterms:created>
  <dcterms:modified xsi:type="dcterms:W3CDTF">2022-01-10T16:56:00Z</dcterms:modified>
</cp:coreProperties>
</file>